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3"/>
    <p:sldMasterId id="2147483663" r:id="rId4"/>
    <p:sldMasterId id="2147483648" r:id="rId5"/>
  </p:sldMasterIdLst>
  <p:notesMasterIdLst>
    <p:notesMasterId r:id="rId9"/>
  </p:notesMasterIdLst>
  <p:sldIdLst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ary Nuth" userId="b4f08ef0-c4bb-405a-b851-5e857d612435" providerId="ADAL" clId="{BEE1FA02-2582-451A-B367-342621F8EF84}"/>
    <pc:docChg chg="addSld modSld addMainMaster modMainMaster">
      <pc:chgData name="Hilary Nuth" userId="b4f08ef0-c4bb-405a-b851-5e857d612435" providerId="ADAL" clId="{BEE1FA02-2582-451A-B367-342621F8EF84}" dt="2024-09-02T13:41:20.962" v="3"/>
      <pc:docMkLst>
        <pc:docMk/>
      </pc:docMkLst>
      <pc:sldChg chg="add">
        <pc:chgData name="Hilary Nuth" userId="b4f08ef0-c4bb-405a-b851-5e857d612435" providerId="ADAL" clId="{BEE1FA02-2582-451A-B367-342621F8EF84}" dt="2024-09-02T13:41:13.094" v="1"/>
        <pc:sldMkLst>
          <pc:docMk/>
          <pc:sldMk cId="309284148" sldId="260"/>
        </pc:sldMkLst>
      </pc:sldChg>
      <pc:sldChg chg="add">
        <pc:chgData name="Hilary Nuth" userId="b4f08ef0-c4bb-405a-b851-5e857d612435" providerId="ADAL" clId="{BEE1FA02-2582-451A-B367-342621F8EF84}" dt="2024-09-02T13:41:20.962" v="3"/>
        <pc:sldMkLst>
          <pc:docMk/>
          <pc:sldMk cId="3337724446" sldId="261"/>
        </pc:sldMkLst>
      </pc:sldChg>
      <pc:sldMasterChg chg="add addSldLayout">
        <pc:chgData name="Hilary Nuth" userId="b4f08ef0-c4bb-405a-b851-5e857d612435" providerId="ADAL" clId="{BEE1FA02-2582-451A-B367-342621F8EF84}" dt="2024-09-02T13:41:20.962" v="2" actId="27028"/>
        <pc:sldMasterMkLst>
          <pc:docMk/>
          <pc:sldMasterMk cId="1814513533" sldId="2147483648"/>
        </pc:sldMasterMkLst>
        <pc:sldLayoutChg chg="add">
          <pc:chgData name="Hilary Nuth" userId="b4f08ef0-c4bb-405a-b851-5e857d612435" providerId="ADAL" clId="{BEE1FA02-2582-451A-B367-342621F8EF84}" dt="2024-09-02T13:41:20.962" v="2" actId="27028"/>
          <pc:sldLayoutMkLst>
            <pc:docMk/>
            <pc:sldMasterMk cId="1814513533" sldId="2147483648"/>
            <pc:sldLayoutMk cId="726806942" sldId="2147483660"/>
          </pc:sldLayoutMkLst>
        </pc:sldLayoutChg>
      </pc:sldMasterChg>
      <pc:sldMasterChg chg="replId modSldLayout">
        <pc:chgData name="Hilary Nuth" userId="b4f08ef0-c4bb-405a-b851-5e857d612435" providerId="ADAL" clId="{BEE1FA02-2582-451A-B367-342621F8EF84}" dt="2024-09-02T13:41:13.094" v="0" actId="27028"/>
        <pc:sldMasterMkLst>
          <pc:docMk/>
          <pc:sldMasterMk cId="1111772528" sldId="2147483661"/>
        </pc:sldMasterMkLst>
        <pc:sldLayoutChg chg="replId">
          <pc:chgData name="Hilary Nuth" userId="b4f08ef0-c4bb-405a-b851-5e857d612435" providerId="ADAL" clId="{BEE1FA02-2582-451A-B367-342621F8EF84}" dt="2024-09-02T13:41:13.094" v="0" actId="27028"/>
          <pc:sldLayoutMkLst>
            <pc:docMk/>
            <pc:sldMasterMk cId="1111772528" sldId="2147483661"/>
            <pc:sldLayoutMk cId="959638337" sldId="2147483662"/>
          </pc:sldLayoutMkLst>
        </pc:sldLayoutChg>
      </pc:sldMasterChg>
      <pc:sldMasterChg chg="add replId addSldLayout modSldLayout">
        <pc:chgData name="Hilary Nuth" userId="b4f08ef0-c4bb-405a-b851-5e857d612435" providerId="ADAL" clId="{BEE1FA02-2582-451A-B367-342621F8EF84}" dt="2024-09-02T13:41:20.962" v="2" actId="27028"/>
        <pc:sldMasterMkLst>
          <pc:docMk/>
          <pc:sldMasterMk cId="3165587087" sldId="2147483663"/>
        </pc:sldMasterMkLst>
        <pc:sldLayoutChg chg="add replId">
          <pc:chgData name="Hilary Nuth" userId="b4f08ef0-c4bb-405a-b851-5e857d612435" providerId="ADAL" clId="{BEE1FA02-2582-451A-B367-342621F8EF84}" dt="2024-09-02T13:41:20.962" v="2" actId="27028"/>
          <pc:sldLayoutMkLst>
            <pc:docMk/>
            <pc:sldMasterMk cId="3165587087" sldId="2147483663"/>
            <pc:sldLayoutMk cId="3762136331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97E5A-57FE-49D1-8FE7-84A74145FA3D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47F6A-7094-450F-A350-DBAE221C9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24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F2774-A399-475E-97D5-CF4D0445F4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2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30D63-A9AC-C9F0-661D-622D2D29E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3D3E7-1343-6575-F157-E5113937F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C2DF3-856E-DBFB-F11E-5500E6BEF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5D11-AF69-48E7-AE51-BDCA40783975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79D5B-8EDF-1839-33CE-3D4EC9F7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77461-3D43-68A5-09D6-4359CE49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83B2-FAAE-4700-8574-E3C7AA59E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40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EF34B-5204-7D9B-9BA2-FBA62C64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5CE8E-EC57-50B6-B589-2F1BAD146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5B86B-C0AA-AFF9-1CB7-427B42CC8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5D11-AF69-48E7-AE51-BDCA40783975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3BEB7-2CF7-21D5-1319-D86B56DA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3554D-1DA2-7A59-4243-408A20F1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83B2-FAAE-4700-8574-E3C7AA59E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46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A47A47-7DC7-7D86-141F-A36B2DDA2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66FD4-01D1-675A-61D3-E7C9E1828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C3C39-38B0-8206-9DAE-4BB8EB8D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5D11-AF69-48E7-AE51-BDCA40783975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7C437-08A2-DE02-E743-20D9D37B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4AC85-74B6-5D4A-2922-3F134CEE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83B2-FAAE-4700-8574-E3C7AA59E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986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638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136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80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C7E62-BA61-B4E6-7FA7-C41D83135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D1DF1-F4A0-3063-F927-AB2E8708A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F0354-1A62-DD78-6F29-D4A58C85F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5D11-AF69-48E7-AE51-BDCA40783975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7E926-67C9-379F-EC0E-250201D6D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61769-4C80-76AF-CA7D-340A3C3E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83B2-FAAE-4700-8574-E3C7AA59E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92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94F2-BC9A-FBF4-AFAA-C608AC6FC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5C356-CA94-8D60-497F-665E0F65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13540-F036-C6F2-2696-15845CAD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5D11-AF69-48E7-AE51-BDCA40783975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892F4-5632-7FA2-C21C-47EA2184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535C1-FCB6-7D13-9BFE-9D573FD6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83B2-FAAE-4700-8574-E3C7AA59E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10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0BD59-F2F7-D01C-ABC8-2761750E9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6CC97-0393-AED4-902B-092B98022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84AC-A763-660B-7BEF-06ED7DB2A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DD9F3-C981-E396-54BE-A116E1132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5D11-AF69-48E7-AE51-BDCA40783975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E374-DAC3-F409-3B84-77550693D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CA6CE-E9E4-ACC6-C3CE-A8C10343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83B2-FAAE-4700-8574-E3C7AA59E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31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63E6-C851-4361-4C9A-ED75A0D2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78E5D-E480-0AC7-13D7-6ACDC9139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10DBC-F290-5654-68A4-CA4F2972A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D18D00-27CC-3412-4B51-03237572B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384C3-7DE1-1E35-3054-936CAFCDB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BFD02-EC51-53FB-6048-148C4E45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5D11-AF69-48E7-AE51-BDCA40783975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01085-9ACF-6674-2561-7F53A91E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4ACA6-026B-ACA1-FDFC-2F6DEBA5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83B2-FAAE-4700-8574-E3C7AA59E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13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4590C-6CB2-02EB-5FE1-31A5FE1B7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750B2-B3AB-4A96-265C-0F4FD7BE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5D11-AF69-48E7-AE51-BDCA40783975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5B87E-DF8C-7A4A-83CD-E64F0D8C3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4735A-9100-7FC6-6D54-7E8B93DE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83B2-FAAE-4700-8574-E3C7AA59E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74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E298B2-BFAB-46CB-5C91-B1CE9C5C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5D11-AF69-48E7-AE51-BDCA40783975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245F62-CC52-284C-3D8F-6198D7DEC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1D7D1-858A-2E0D-A67F-0B3583EB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83B2-FAAE-4700-8574-E3C7AA59E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4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A9FAE-D140-9560-B4E6-1C04598D8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14301-0D62-9331-BC30-C1E8AF806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3268A-8541-D644-CD91-404D7B139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1BBE8-0DB3-FC2C-655F-26F8BD73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5D11-AF69-48E7-AE51-BDCA40783975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1054A-8D8A-8A0C-E7C4-CFFFC2B2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75B73-D8AF-BD91-5942-258EE191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83B2-FAAE-4700-8574-E3C7AA59E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46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685A5-4331-8B7B-8BCF-CF67CC753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1E2FF1-6230-19CE-5C9C-4BDF74ED6A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3D290-FEA0-60F1-38E4-CE46E50D9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248EA-A22E-9921-101B-0A896E84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5D11-AF69-48E7-AE51-BDCA40783975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2DC2A-975D-C417-216F-1F367428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F2913-6912-4350-D28D-77FCC4469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83B2-FAAE-4700-8574-E3C7AA59E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8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BB1E1E-682D-1096-911F-EDEA49112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2E3C8-70AB-68CA-60A7-B85F9BDF3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A477D-7A7D-B383-E9F2-3F5D14C51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45D11-AF69-48E7-AE51-BDCA40783975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22B93-B2EB-D4AF-AE12-9253E9572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D493D-E90E-F19E-7AC1-5050099FF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483B2-FAAE-4700-8574-E3C7AA59E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77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029F67-9D43-9A5F-B2B5-3586B94A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78C55-0F03-948F-C600-57F609F67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DDC07-06F1-E853-E361-E1C51CBA7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E808-4805-4FD4-9293-D0E06682396D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B5B76-D836-47E3-6F2E-198E265C8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16FE1-6A8E-4EEA-460C-9D9481BA5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6DCB-3701-4571-A709-A2779DB8D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58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EA77DE-B237-B455-EEBC-D78B0EA8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BD3AB-64EC-302D-C638-5D44D0C26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C7A99-004C-70C9-2637-495B092DE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EA72E-2A90-45FD-BD21-B87599F64054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49653-8C8E-FFFE-FE0F-CE150D23D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19C96-D219-A0B9-E161-78A95EA77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0923-0699-4CF9-BEA0-D9ABD7BA4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1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648A00E-2B4F-A241-1087-FE33EA0E9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6703" y="6391092"/>
            <a:ext cx="1019452" cy="25111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575093-5B75-D396-2782-EA5CD1A8B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967558"/>
              </p:ext>
            </p:extLst>
          </p:nvPr>
        </p:nvGraphicFramePr>
        <p:xfrm>
          <a:off x="829057" y="938784"/>
          <a:ext cx="10436351" cy="552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884">
                  <a:extLst>
                    <a:ext uri="{9D8B030D-6E8A-4147-A177-3AD203B41FA5}">
                      <a16:colId xmlns:a16="http://schemas.microsoft.com/office/drawing/2014/main" val="1655874809"/>
                    </a:ext>
                  </a:extLst>
                </a:gridCol>
                <a:gridCol w="1843372">
                  <a:extLst>
                    <a:ext uri="{9D8B030D-6E8A-4147-A177-3AD203B41FA5}">
                      <a16:colId xmlns:a16="http://schemas.microsoft.com/office/drawing/2014/main" val="4048190050"/>
                    </a:ext>
                  </a:extLst>
                </a:gridCol>
                <a:gridCol w="1996239">
                  <a:extLst>
                    <a:ext uri="{9D8B030D-6E8A-4147-A177-3AD203B41FA5}">
                      <a16:colId xmlns:a16="http://schemas.microsoft.com/office/drawing/2014/main" val="2249833265"/>
                    </a:ext>
                  </a:extLst>
                </a:gridCol>
                <a:gridCol w="1844671">
                  <a:extLst>
                    <a:ext uri="{9D8B030D-6E8A-4147-A177-3AD203B41FA5}">
                      <a16:colId xmlns:a16="http://schemas.microsoft.com/office/drawing/2014/main" val="3253409998"/>
                    </a:ext>
                  </a:extLst>
                </a:gridCol>
                <a:gridCol w="1754874">
                  <a:extLst>
                    <a:ext uri="{9D8B030D-6E8A-4147-A177-3AD203B41FA5}">
                      <a16:colId xmlns:a16="http://schemas.microsoft.com/office/drawing/2014/main" val="2845146078"/>
                    </a:ext>
                  </a:extLst>
                </a:gridCol>
                <a:gridCol w="1766311">
                  <a:extLst>
                    <a:ext uri="{9D8B030D-6E8A-4147-A177-3AD203B41FA5}">
                      <a16:colId xmlns:a16="http://schemas.microsoft.com/office/drawing/2014/main" val="478806284"/>
                    </a:ext>
                  </a:extLst>
                </a:gridCol>
              </a:tblGrid>
              <a:tr h="403092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Autumn</a:t>
                      </a:r>
                    </a:p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 Week One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Monday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Tuesday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Wednesday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Thursday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Friday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528124"/>
                  </a:ext>
                </a:extLst>
              </a:tr>
              <a:tr h="1235627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Main Meal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Mild Thai Green Chicken Curry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Coriander Rice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Green Beans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Steamed Carrots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baseline="0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Roast Turkey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Roast Potatoes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Steamed Broccoli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Sweetcorn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Gravy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Beef &amp; Vegetable Bolognaise Wholewheat Penne Pasta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Focaccia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Roasted Red Peppers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Green Beans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Korean Chicken Thigh with </a:t>
                      </a:r>
                    </a:p>
                    <a:p>
                      <a:pPr algn="ctr" fontAlgn="b"/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 Vegetable Fried Rice</a:t>
                      </a:r>
                    </a:p>
                    <a:p>
                      <a:pPr algn="ctr" fontAlgn="b"/>
                      <a:r>
                        <a:rPr lang="en-US" sz="900" b="1" i="0" u="none" strike="noStrike" baseline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Spring Greens</a:t>
                      </a:r>
                      <a:endParaRPr lang="en-US" sz="900" b="1" i="0" u="none" strike="noStrike" baseline="0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Sweetcorn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Battered Cod</a:t>
                      </a:r>
                    </a:p>
                    <a:p>
                      <a:pPr algn="ctr" fontAlgn="b"/>
                      <a:r>
                        <a:rPr lang="en-GB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Skinny Fries</a:t>
                      </a:r>
                    </a:p>
                    <a:p>
                      <a:pPr algn="ctr" fontAlgn="b"/>
                      <a:r>
                        <a:rPr lang="en-GB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Garden Peas</a:t>
                      </a:r>
                    </a:p>
                    <a:p>
                      <a:pPr algn="ctr" fontAlgn="b"/>
                      <a:r>
                        <a:rPr lang="en-GB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Baked Beans</a:t>
                      </a:r>
                    </a:p>
                    <a:p>
                      <a:pPr algn="ctr" fontAlgn="b"/>
                      <a:endParaRPr lang="en-GB" sz="900" b="1" i="0" u="none" strike="noStrike" baseline="0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417795"/>
                  </a:ext>
                </a:extLst>
              </a:tr>
              <a:tr h="1165441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Vegetarian Meal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VEGAN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Vegetable Spring Rolls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with Sweet &amp; Sour Sauce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Coriander </a:t>
                      </a:r>
                      <a:r>
                        <a:rPr lang="en-US" sz="900" b="1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Rce</a:t>
                      </a:r>
                      <a:endParaRPr lang="en-US" sz="900" b="1" i="0" u="none" strike="noStrike" baseline="0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Mature Cheddar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Cauliflower &amp; Pumpkin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 Gratin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Steamed Broccoli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VEGAN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Roasted Mediterranean Vegetable Gnocchi with Tomato &amp; Basil Sauce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baseline="0">
                        <a:solidFill>
                          <a:srgbClr val="00B050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baseline="0">
                          <a:solidFill>
                            <a:srgbClr val="00B050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VEGAN</a:t>
                      </a:r>
                      <a:endParaRPr lang="en-US" sz="900" b="1" i="0" u="none" strike="noStrike" baseline="0" dirty="0">
                        <a:solidFill>
                          <a:srgbClr val="00B050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Korean Vegetable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Stir Fry with Garlic &amp; Ginger Greens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baseline="0" dirty="0">
                        <a:solidFill>
                          <a:srgbClr val="00B050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VEGAN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Red Ratatouille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Risotto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u="none" strike="noStrike" baseline="0" dirty="0">
                        <a:solidFill>
                          <a:srgbClr val="00B050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608947"/>
                  </a:ext>
                </a:extLst>
              </a:tr>
              <a:tr h="790682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Alternative Option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tx1"/>
                        </a:solidFill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900" b="1" i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Baked</a:t>
                      </a:r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 Jacket Potatoes</a:t>
                      </a:r>
                    </a:p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Grated Cheddar</a:t>
                      </a:r>
                    </a:p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Baked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Tuna Mayonnaise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Fusilli Pasta with Tomato &amp; Basil Sauce</a:t>
                      </a:r>
                    </a:p>
                    <a:p>
                      <a:pPr algn="ctr"/>
                      <a:endParaRPr lang="en-GB" sz="900" b="1" i="0" baseline="0" dirty="0">
                        <a:solidFill>
                          <a:schemeClr val="tx1"/>
                        </a:solidFill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tx1"/>
                        </a:solidFill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900" b="1" i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Baked</a:t>
                      </a:r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 Jacket Potatoes</a:t>
                      </a:r>
                    </a:p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Grated Cheddar</a:t>
                      </a:r>
                    </a:p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Baked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Tuna Mayonnaise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asta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 with Tomato &amp; Roasted Red Pepper Sauce</a:t>
                      </a:r>
                    </a:p>
                    <a:p>
                      <a:pPr algn="ctr"/>
                      <a:endParaRPr lang="en-GB" sz="900" b="1" i="0" baseline="0" dirty="0">
                        <a:solidFill>
                          <a:schemeClr val="tx1"/>
                        </a:solidFill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tx1"/>
                        </a:solidFill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900" b="1" i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Baked</a:t>
                      </a:r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 Jacket Potatoes</a:t>
                      </a:r>
                    </a:p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Grated Cheddar</a:t>
                      </a:r>
                    </a:p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Baked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Tuna Mayonnaise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396728"/>
                  </a:ext>
                </a:extLst>
              </a:tr>
              <a:tr h="824944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Salad</a:t>
                      </a:r>
                      <a:r>
                        <a:rPr lang="en-GB" sz="1000" b="1" i="0" baseline="0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 Bar Proteins</a:t>
                      </a:r>
                      <a:endParaRPr lang="en-GB" sz="1000" b="1" i="0" dirty="0">
                        <a:solidFill>
                          <a:schemeClr val="bg1"/>
                        </a:solidFill>
                        <a:latin typeface="Montserrat Medium" panose="00000600000000000000" pitchFamily="50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A Daily Selection of Assorted Fresh Salads , Sliced Meats &amp; Cheeses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A Daily Selection of Assorted Fresh Salads , Sliced Meats &amp; Cheeses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A Daily Selection of Assorted Fresh Salads , Sliced Meats &amp; Cheeses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A Daily Selection of Assorted Fresh Salads , Sliced Meats &amp; Cheeses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A Daily Selection of Assorted Fresh Salads , Sliced Meats &amp; Cheeses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223536"/>
                  </a:ext>
                </a:extLst>
              </a:tr>
              <a:tr h="501169">
                <a:tc rowSpan="2"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Something</a:t>
                      </a:r>
                      <a:r>
                        <a:rPr lang="en-GB" sz="1000" b="1" i="0" baseline="0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 Sweet</a:t>
                      </a:r>
                      <a:endParaRPr lang="en-GB" sz="1000" b="1" i="0" dirty="0">
                        <a:solidFill>
                          <a:schemeClr val="bg1"/>
                        </a:solidFill>
                        <a:latin typeface="Montserrat Medium" panose="00000600000000000000" pitchFamily="50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Lemon Drizzle Cake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Homemade Yoghurt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Cut Fruit Platters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Flavoured Jelly Pots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Cherry &amp; Plum Crumble with Vanilla Custard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Homemade Yoghurt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Cut Fruit Platters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Flavoured Jelly Pots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Carrot Cake with Cream Cheese Frosting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525883"/>
                  </a:ext>
                </a:extLst>
              </a:tr>
              <a:tr h="3452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Daily selection of ripe fresh fruit, freshly cut fruit pots, jelly and homemade yoghurt pots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61813"/>
                  </a:ext>
                </a:extLst>
              </a:tr>
            </a:tbl>
          </a:graphicData>
        </a:graphic>
      </p:graphicFrame>
      <p:pic>
        <p:nvPicPr>
          <p:cNvPr id="3" name="Graphic 2">
            <a:extLst>
              <a:ext uri="{FF2B5EF4-FFF2-40B4-BE49-F238E27FC236}">
                <a16:creationId xmlns:a16="http://schemas.microsoft.com/office/drawing/2014/main" id="{B6CA0271-C234-CDE5-925D-8AC78B6EB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9807" y="1"/>
            <a:ext cx="2718817" cy="10875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14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0EE646A-4C55-B710-A284-CB0A6A859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6703" y="6391092"/>
            <a:ext cx="1019452" cy="25111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F03CB7-270B-1586-A269-2D7184E86277}"/>
              </a:ext>
            </a:extLst>
          </p:cNvPr>
          <p:cNvGraphicFramePr>
            <a:graphicFrameLocks noGrp="1"/>
          </p:cNvGraphicFramePr>
          <p:nvPr/>
        </p:nvGraphicFramePr>
        <p:xfrm>
          <a:off x="621792" y="1085088"/>
          <a:ext cx="10887455" cy="5563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658">
                  <a:extLst>
                    <a:ext uri="{9D8B030D-6E8A-4147-A177-3AD203B41FA5}">
                      <a16:colId xmlns:a16="http://schemas.microsoft.com/office/drawing/2014/main" val="4211334829"/>
                    </a:ext>
                  </a:extLst>
                </a:gridCol>
                <a:gridCol w="1871492">
                  <a:extLst>
                    <a:ext uri="{9D8B030D-6E8A-4147-A177-3AD203B41FA5}">
                      <a16:colId xmlns:a16="http://schemas.microsoft.com/office/drawing/2014/main" val="3750031456"/>
                    </a:ext>
                  </a:extLst>
                </a:gridCol>
                <a:gridCol w="1909374">
                  <a:extLst>
                    <a:ext uri="{9D8B030D-6E8A-4147-A177-3AD203B41FA5}">
                      <a16:colId xmlns:a16="http://schemas.microsoft.com/office/drawing/2014/main" val="1429827202"/>
                    </a:ext>
                  </a:extLst>
                </a:gridCol>
                <a:gridCol w="1992720">
                  <a:extLst>
                    <a:ext uri="{9D8B030D-6E8A-4147-A177-3AD203B41FA5}">
                      <a16:colId xmlns:a16="http://schemas.microsoft.com/office/drawing/2014/main" val="3476423438"/>
                    </a:ext>
                  </a:extLst>
                </a:gridCol>
                <a:gridCol w="1962413">
                  <a:extLst>
                    <a:ext uri="{9D8B030D-6E8A-4147-A177-3AD203B41FA5}">
                      <a16:colId xmlns:a16="http://schemas.microsoft.com/office/drawing/2014/main" val="4138918975"/>
                    </a:ext>
                  </a:extLst>
                </a:gridCol>
                <a:gridCol w="1901798">
                  <a:extLst>
                    <a:ext uri="{9D8B030D-6E8A-4147-A177-3AD203B41FA5}">
                      <a16:colId xmlns:a16="http://schemas.microsoft.com/office/drawing/2014/main" val="1898802349"/>
                    </a:ext>
                  </a:extLst>
                </a:gridCol>
              </a:tblGrid>
              <a:tr h="516590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Autumn</a:t>
                      </a:r>
                    </a:p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 Week Two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07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Monday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07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Tuesday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07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Wednesday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07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Thursday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07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Friday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07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050844"/>
                  </a:ext>
                </a:extLst>
              </a:tr>
              <a:tr h="1091105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Main Meal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07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Mild Chilli Beef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Sweet Chilli Egg Noodles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Steamed Broccoli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Peas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Chicken Caponata</a:t>
                      </a:r>
                    </a:p>
                    <a:p>
                      <a:pPr algn="ctr" fontAlgn="b"/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Rice</a:t>
                      </a:r>
                    </a:p>
                    <a:p>
                      <a:pPr algn="ctr" fontAlgn="b"/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Garlic Bread </a:t>
                      </a:r>
                    </a:p>
                    <a:p>
                      <a:pPr algn="ctr" fontAlgn="b"/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Garden Peas</a:t>
                      </a:r>
                    </a:p>
                    <a:p>
                      <a:pPr algn="ctr" fontAlgn="b"/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Steamed Carrots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Roast Gammon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Yorkshire Pudding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Roast Potatoes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Cauliflower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Steamed Greens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Gravy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ChickenTikka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 Masala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Pilau Rice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Broccoli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Green Beans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Pork Sausage Hot Dog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Skinny Fries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Baked Beans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Sweetcorn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345237"/>
                  </a:ext>
                </a:extLst>
              </a:tr>
              <a:tr h="1119798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Vegetarian Meal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07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VEGAN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Red Pepper , Mushroom &amp; Spinach Tart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with New Potatoes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VEGAN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Lentil &amp; Vegetable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Bolognaise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baseline="0" dirty="0">
                          <a:solidFill>
                            <a:srgbClr val="00B050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VEGAN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Sweet &amp; Sour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 Crispy Tofu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baseline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Noodles</a:t>
                      </a:r>
                      <a:endParaRPr lang="en-GB" sz="900" b="1" i="0" baseline="0" dirty="0">
                        <a:solidFill>
                          <a:schemeClr val="tx1"/>
                        </a:solidFill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baseline="0" dirty="0">
                          <a:solidFill>
                            <a:srgbClr val="00B050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VEGAN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Vegetable Biriyani with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Onion </a:t>
                      </a:r>
                      <a:r>
                        <a:rPr lang="en-GB" sz="900" b="1" i="0" baseline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Bhajis and Mango </a:t>
                      </a:r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Chutney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11A735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VEGAN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Quorn Sausage Hot Dog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101424"/>
                  </a:ext>
                </a:extLst>
              </a:tr>
              <a:tr h="850618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Alternative Option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07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Penne Pasta with Chunky Tomato &amp; Vegetable Sauce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Jacket Potatoes</a:t>
                      </a:r>
                    </a:p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Cheddar Cheese</a:t>
                      </a:r>
                    </a:p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Baked Beans</a:t>
                      </a:r>
                    </a:p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Tuna Mayonnaise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Wholemeal</a:t>
                      </a:r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 Pasta</a:t>
                      </a:r>
                    </a:p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with Vine Tomato Sauce</a:t>
                      </a:r>
                      <a:endParaRPr lang="en-GB" sz="900" b="1" i="0" dirty="0">
                        <a:solidFill>
                          <a:schemeClr val="tx1"/>
                        </a:solidFill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Jacket Potatoes</a:t>
                      </a:r>
                    </a:p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Cheddar Cheese</a:t>
                      </a:r>
                    </a:p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Baked Beans</a:t>
                      </a:r>
                    </a:p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Tuna Mayonnaise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Pasta Shells  with Tomato &amp; Herb Sauce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09589"/>
                  </a:ext>
                </a:extLst>
              </a:tr>
              <a:tr h="954692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Salad Bar</a:t>
                      </a:r>
                    </a:p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Proteins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07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A Daily Selection of Assorted Fresh Salads , Sliced Meats &amp; Cheeses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baseline="0" dirty="0">
                        <a:solidFill>
                          <a:schemeClr val="tx1"/>
                        </a:solidFill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A Daily Selection of Assorted Fresh Salads , Sliced Meats &amp; Cheeses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A Daily Selection of Assorted Fresh Salads , Sliced Meats &amp; Cheeses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A Daily Selection of Assorted Fresh Salads , Sliced Meats &amp; Cheeses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A Daily Selection of Assorted Fresh Salads , Sliced Meats &amp; Cheeses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461438"/>
                  </a:ext>
                </a:extLst>
              </a:tr>
              <a:tr h="645033">
                <a:tc rowSpan="2"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Something</a:t>
                      </a:r>
                      <a:r>
                        <a:rPr lang="en-GB" sz="1000" b="1" i="0" baseline="0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 Sweet</a:t>
                      </a:r>
                      <a:endParaRPr lang="en-GB" sz="1000" b="1" i="0" dirty="0">
                        <a:solidFill>
                          <a:schemeClr val="bg1"/>
                        </a:solidFill>
                        <a:latin typeface="Montserrat Medium" panose="00000600000000000000" pitchFamily="50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07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Syrup Sponge &amp; Custard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Homemade Yoghurt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Cut Fruit Platters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Flavoured Jelly Pots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Raspberry &amp; White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Chocolate  Muffin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Homemade Yoghurt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Cut Fruit Platters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Flavoured Jelly Pots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Rocky Road Bars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29487"/>
                  </a:ext>
                </a:extLst>
              </a:tr>
              <a:tr h="3792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Daily selection of ripe fresh fruit, freshly cut fruit pots, jelly and homemade yoghurt pots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145470"/>
                  </a:ext>
                </a:extLst>
              </a:tr>
            </a:tbl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095954A8-F6A0-6550-CA8F-A3452B105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73665" y="34752"/>
            <a:ext cx="2902495" cy="1160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8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10E8CCE-4F73-0B41-FCCA-FBCD68606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6703" y="6391092"/>
            <a:ext cx="1019452" cy="25111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7816F3-0BDB-5A92-1C06-FFB84C9F5F32}"/>
              </a:ext>
            </a:extLst>
          </p:cNvPr>
          <p:cNvGraphicFramePr>
            <a:graphicFrameLocks noGrp="1"/>
          </p:cNvGraphicFramePr>
          <p:nvPr/>
        </p:nvGraphicFramePr>
        <p:xfrm>
          <a:off x="768096" y="950668"/>
          <a:ext cx="10619232" cy="5716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872">
                  <a:extLst>
                    <a:ext uri="{9D8B030D-6E8A-4147-A177-3AD203B41FA5}">
                      <a16:colId xmlns:a16="http://schemas.microsoft.com/office/drawing/2014/main" val="3416722950"/>
                    </a:ext>
                  </a:extLst>
                </a:gridCol>
                <a:gridCol w="1825385">
                  <a:extLst>
                    <a:ext uri="{9D8B030D-6E8A-4147-A177-3AD203B41FA5}">
                      <a16:colId xmlns:a16="http://schemas.microsoft.com/office/drawing/2014/main" val="3112664929"/>
                    </a:ext>
                  </a:extLst>
                </a:gridCol>
                <a:gridCol w="1862336">
                  <a:extLst>
                    <a:ext uri="{9D8B030D-6E8A-4147-A177-3AD203B41FA5}">
                      <a16:colId xmlns:a16="http://schemas.microsoft.com/office/drawing/2014/main" val="1116474200"/>
                    </a:ext>
                  </a:extLst>
                </a:gridCol>
                <a:gridCol w="1835583">
                  <a:extLst>
                    <a:ext uri="{9D8B030D-6E8A-4147-A177-3AD203B41FA5}">
                      <a16:colId xmlns:a16="http://schemas.microsoft.com/office/drawing/2014/main" val="2584408292"/>
                    </a:ext>
                  </a:extLst>
                </a:gridCol>
                <a:gridCol w="1865376">
                  <a:extLst>
                    <a:ext uri="{9D8B030D-6E8A-4147-A177-3AD203B41FA5}">
                      <a16:colId xmlns:a16="http://schemas.microsoft.com/office/drawing/2014/main" val="208421259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827860594"/>
                    </a:ext>
                  </a:extLst>
                </a:gridCol>
              </a:tblGrid>
              <a:tr h="402739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Autumn</a:t>
                      </a:r>
                    </a:p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 Week Three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3C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Monday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3C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Tuesday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3C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Wednesday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3C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Thursday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3C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Friday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3C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259936"/>
                  </a:ext>
                </a:extLst>
              </a:tr>
              <a:tr h="1209661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Main Meal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3C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Beef Meatballs with Tomato &amp; Pepper Sauce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Wholewheat Spaghetti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Broccoli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Sweetcorn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u="none" strike="noStrike" baseline="0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u="none" strike="noStrike" baseline="0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Roast Chicken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Roast Potatoes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Steamed Carrots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Garden Peas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Gravy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u="none" strike="noStrike" baseline="0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u="none" strike="noStrike" baseline="0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Chilli Con Carne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Steamed Rice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Sweetcorn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Green Beans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u="none" strike="noStrike" baseline="0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Shepherds Pie</a:t>
                      </a:r>
                    </a:p>
                    <a:p>
                      <a:pPr algn="ctr" fontAlgn="b"/>
                      <a:r>
                        <a:rPr lang="en-GB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Steamed Carrots</a:t>
                      </a:r>
                    </a:p>
                    <a:p>
                      <a:pPr algn="ctr" fontAlgn="b"/>
                      <a:r>
                        <a:rPr lang="en-GB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Garden Peas</a:t>
                      </a:r>
                    </a:p>
                    <a:p>
                      <a:pPr algn="ctr" fontAlgn="b"/>
                      <a:endParaRPr lang="en-GB" sz="900" b="1" i="0" u="none" strike="noStrike" baseline="0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Pepperoni Pizza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Skinny Fries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Sweetcorn 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Baked Beans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75984"/>
                  </a:ext>
                </a:extLst>
              </a:tr>
              <a:tr h="1386771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Vegetarian Meal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3C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u="none" strike="noStrike" dirty="0">
                        <a:solidFill>
                          <a:srgbClr val="00B050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Vegan</a:t>
                      </a:r>
                      <a:endParaRPr lang="en-GB" sz="900" b="1" i="0" u="none" strike="noStrike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Grilled Flat Mushroom with Spinach , Peppers &amp; Vegan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New Potatoes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u="none" strike="noStrike" dirty="0">
                        <a:solidFill>
                          <a:srgbClr val="00B050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u="none" strike="noStrike" dirty="0">
                        <a:solidFill>
                          <a:srgbClr val="00B050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u="none" strike="noStrike" dirty="0">
                        <a:solidFill>
                          <a:srgbClr val="00B050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Vegan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Sweet Potato &amp; Feta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Filo Tart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u="none" strike="noStrike" dirty="0">
                        <a:solidFill>
                          <a:srgbClr val="00B050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u="none" strike="noStrike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u="none" strike="noStrike" dirty="0">
                        <a:solidFill>
                          <a:srgbClr val="00B050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Aubergine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Parmigiana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with Baked Jacket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Wedges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Green Beans</a:t>
                      </a:r>
                      <a:endParaRPr lang="en-GB" sz="900" b="1" i="0" u="none" strike="noStrike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>
                          <a:solidFill>
                            <a:srgbClr val="00B050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Vegan</a:t>
                      </a:r>
                      <a:endParaRPr lang="en-GB" sz="900" b="1" i="0" u="none" strike="noStrike" baseline="0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Mexican Mixed Bean Burrito with a Chunky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Tomato Salsa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Stone Baked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Margherita Pizza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u="none" strike="noStrike" dirty="0">
                        <a:solidFill>
                          <a:srgbClr val="00B050"/>
                        </a:solidFill>
                        <a:effectLst/>
                        <a:latin typeface="Montserrat Medium" panose="00000600000000000000" pitchFamily="50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05938"/>
                  </a:ext>
                </a:extLst>
              </a:tr>
              <a:tr h="778989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Alternative Option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3C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Pasta with Tomato &amp; Basil Sauce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Baked Jacket Potatoes</a:t>
                      </a:r>
                    </a:p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Grated Cheddar Cheese</a:t>
                      </a:r>
                    </a:p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Baked Beans</a:t>
                      </a:r>
                    </a:p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Tuna Mayonnaise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Wholemeal Penne Pasta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with Tomato &amp;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Herb Sauce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Baked Jacket Potatoes</a:t>
                      </a:r>
                    </a:p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Grated Cheddar Cheese</a:t>
                      </a:r>
                    </a:p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Baked Beans</a:t>
                      </a:r>
                    </a:p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Tuna Mayonnaise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Fusilli Pasta with Chunky Tomato Sauce</a:t>
                      </a: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489369"/>
                  </a:ext>
                </a:extLst>
              </a:tr>
              <a:tr h="1030452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Salad Bar</a:t>
                      </a:r>
                    </a:p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Proteins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3C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baseline="0" dirty="0">
                          <a:solidFill>
                            <a:schemeClr val="tx1"/>
                          </a:solidFill>
                          <a:latin typeface="Montserrat Medium" panose="00000600000000000000" pitchFamily="50" charset="0"/>
                          <a:cs typeface="Arial" panose="020B0604020202020204" pitchFamily="34" charset="0"/>
                        </a:rPr>
                        <a:t>A Daily Selection of Assorted Fresh Salads , Sliced Meats &amp; Cheeses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A Daily Selection of Assorted Fresh Salads , Sliced Meats &amp; Cheeses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A Daily Selection of Assorted Fresh Salads , Sliced Meats &amp; Cheeses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A Daily Selection of Assorted Fresh Salads , Sliced Meats &amp; Cheeses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A Daily Selection of Assorted Fresh Salads , Sliced Meats &amp; Cheeses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240533"/>
                  </a:ext>
                </a:extLst>
              </a:tr>
              <a:tr h="650579">
                <a:tc rowSpan="2"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Something</a:t>
                      </a:r>
                      <a:r>
                        <a:rPr lang="en-GB" sz="1000" b="1" i="0" baseline="0" dirty="0">
                          <a:solidFill>
                            <a:schemeClr val="bg1"/>
                          </a:solidFill>
                          <a:latin typeface="Montserrat Medium" panose="00000600000000000000" pitchFamily="50" charset="0"/>
                        </a:rPr>
                        <a:t> Sweet</a:t>
                      </a:r>
                      <a:endParaRPr lang="en-GB" sz="1000" b="1" i="0" dirty="0">
                        <a:solidFill>
                          <a:schemeClr val="bg1"/>
                        </a:solidFill>
                        <a:latin typeface="Montserrat Medium" panose="00000600000000000000" pitchFamily="50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3C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Sticky Toffee Apple Cake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Homemade Yoghurt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Cut Fruit Platters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Flavoured Jelly Pots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Chocolate Sponge with Chocolate Sauce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Homemade Yoghurt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Cut Fruit Platters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Flavoured Jelly Pots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Jam Thumbprint Biscuit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71675"/>
                  </a:ext>
                </a:extLst>
              </a:tr>
              <a:tr h="2323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 Medium" panose="00000600000000000000" pitchFamily="50" charset="0"/>
                          <a:ea typeface="+mn-ea"/>
                          <a:cs typeface="Arial" panose="020B0604020202020204" pitchFamily="34" charset="0"/>
                        </a:rPr>
                        <a:t>Daily selection of ripe fresh fruit, freshly cut fruit pots, jelly and homemade yoghurt pots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 Medium" panose="000006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992253"/>
                  </a:ext>
                </a:extLst>
              </a:tr>
            </a:tbl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CB5AB89C-49B1-4CAE-33F3-43D919167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3193" y="0"/>
            <a:ext cx="2752280" cy="1100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724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74DAD0080AE24299212C8305A7C707" ma:contentTypeVersion="18" ma:contentTypeDescription="Create a new document." ma:contentTypeScope="" ma:versionID="5a8d00a81be605853334fe3b9b0810ad">
  <xsd:schema xmlns:xsd="http://www.w3.org/2001/XMLSchema" xmlns:xs="http://www.w3.org/2001/XMLSchema" xmlns:p="http://schemas.microsoft.com/office/2006/metadata/properties" xmlns:ns2="cb2bec3a-e324-47b9-8138-5429410d710f" xmlns:ns3="42e0f986-ab06-4b62-a20d-4c9759816e12" targetNamespace="http://schemas.microsoft.com/office/2006/metadata/properties" ma:root="true" ma:fieldsID="a4ad64a31f4867cf31bf08af7b5effe8" ns2:_="" ns3:_="">
    <xsd:import namespace="cb2bec3a-e324-47b9-8138-5429410d710f"/>
    <xsd:import namespace="42e0f986-ab06-4b62-a20d-4c9759816e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bec3a-e324-47b9-8138-5429410d71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03f5f86-235f-4561-9b6b-fb7fe0aac1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e0f986-ab06-4b62-a20d-4c9759816e1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a501a12-1afd-4e53-bf22-c8cca36da206}" ma:internalName="TaxCatchAll" ma:showField="CatchAllData" ma:web="42e0f986-ab06-4b62-a20d-4c9759816e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928AAA-2EA1-4BA8-A312-D1672F448A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2bec3a-e324-47b9-8138-5429410d710f"/>
    <ds:schemaRef ds:uri="42e0f986-ab06-4b62-a20d-4c9759816e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9F4400-474D-4AAF-9E3A-B3FA7F3B1A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764</Words>
  <Application>Microsoft Office PowerPoint</Application>
  <PresentationFormat>Widescreen</PresentationFormat>
  <Paragraphs>254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Montserrat Medium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CateringSS</dc:creator>
  <cp:lastModifiedBy>Hilary Nuth</cp:lastModifiedBy>
  <cp:revision>3</cp:revision>
  <dcterms:created xsi:type="dcterms:W3CDTF">2024-05-01T06:34:52Z</dcterms:created>
  <dcterms:modified xsi:type="dcterms:W3CDTF">2024-09-02T13:41:21Z</dcterms:modified>
</cp:coreProperties>
</file>